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65" r:id="rId9"/>
    <p:sldId id="264" r:id="rId10"/>
    <p:sldId id="266" r:id="rId11"/>
    <p:sldId id="268" r:id="rId12"/>
    <p:sldId id="269" r:id="rId13"/>
    <p:sldId id="26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192" d="100"/>
          <a:sy n="192" d="100"/>
        </p:scale>
        <p:origin x="134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A8A7-3896-4BFD-A3A1-E6C03B2A2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117E8-9A4A-40CC-87F4-AD32B410A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FD60-0628-45EE-8B17-4759DD16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0FE8-6D83-42E3-A006-53422772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4BD6C-057D-4C03-A3EA-C0148AEA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7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F608-735D-412E-AE5E-60391C7E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F8C2C-82F3-4812-9B9D-FC3A5122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2085-E2DB-47E7-BE53-63356E55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268D0-1C88-4FB9-AE96-C8E5DDFF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F5A3E-DCDA-4EE1-8800-2DA2E10E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E6568-A71C-469E-B8DB-97CE6FDF1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1A553-DE9D-488C-8406-9ACB3931F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2BAB8-C042-4219-A8A9-2B4CFA3F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DC70-21C0-455E-86FA-7DF2DCB0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EE5D0-510A-4952-B2D7-A25B861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3292-4B30-4E8B-A250-96599D3A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3848-5E25-4890-89C5-FC568793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19CD-A0E9-4F4A-B6F3-7FE81A898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B9E-EBD0-48FF-9BAC-B03AC4C7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F3B1-C2D1-409A-8DAF-86A424EE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8054-41C1-4281-BA16-8649C0DF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266E5-2200-4EF6-A571-1B0E0A22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36F3A-73AE-4E22-9B17-894A8FCB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44B07-C73E-4967-A1FF-F5613693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23711-0D2D-49BD-A1FE-7122A16B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7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EC2B-435D-473E-A5BF-7E2B1589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BA24-0FDB-43A8-82E3-0D523E512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E532D-8C57-46A3-884C-10BF323A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96B56-CFC9-4649-AE8B-C6642BC4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D1BAC-AAC4-46B4-BE65-2C4C71E5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13DA8-7C1A-40BE-AD60-87E80178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4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4230-E1F8-4C42-A656-1AEEB7EA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1CF03-2602-4952-BC9E-26D144619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3E647-9C69-428D-9EF9-ACA1E9BC2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EC5EA-5ED6-4DB9-B926-866A8EF55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93F47-4256-49D0-8A78-0323FEAF1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06ADC-2BC2-452F-A71D-87F64607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71B84-2D53-4031-875A-ED2F50FB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C1935-B814-45D1-870C-2531E072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AA6A-05BC-4D80-8092-9C91C33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86F46-BFF3-40B4-AFEC-023B751C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C0978-5F03-44B1-97A6-B6E53BDC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776BA-C745-435A-900E-15726DD4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E231E-E4EF-48DE-8879-F2908A16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E65E2-DCD4-44E0-A5C9-8E96EF06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55257-CA38-4433-9D34-690969E4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F389-FAAD-4010-97A4-978437F9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A1D4-79EC-4537-AB72-ECDCB313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010FF-5807-4B2E-A35D-C4DD796F4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C36C-FF8F-41A4-95AF-890D709C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DCE4D-859A-4532-99C3-0DBA1434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C3FDE-50D3-465C-83EA-B759283E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5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5D08-44B1-4DEB-BBCC-60675C77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83ADE-CBCE-4261-AC2E-A8905CBF7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913BF-D353-4560-BD28-4EBA79CB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3B72-2F4A-4A4E-94C1-79FE62E4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D85B-C972-4ABD-87F8-27C970F3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87A52-7504-4DB3-8EE9-0F369D10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EA8CE-0073-4B0C-834A-FBDCFF0A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3596B-A63E-40DC-BE23-228E71D43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D627-EF38-42BC-9221-9FEA42B5C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9756-C7D4-411F-915C-C0F85F5C973D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17F9F-1D15-4492-A27F-FDC1F64CA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003E-99CA-4874-BBB5-939E2986A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32BD9-B952-4894-A460-42D3976B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28121/they-write-right-stuff" TargetMode="External"/><Relationship Id="rId2" Type="http://schemas.openxmlformats.org/officeDocument/2006/relationships/hyperlink" Target="https://history.nasa.gov/sts1/pages/compu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q=https://www.edn.com/design/automotive/4423428/Toyota-s-killer-firmware--Bad-design-and-its-consequences&amp;sa=D&amp;source=hangouts&amp;ust=1573407765237000&amp;usg=AFQjCNFfRLbgWwX0_EqshFaFV8lUOKmW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79B-EF4B-4641-ACBA-5A6AE52B7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F68DD-CB92-4B08-AC56-1E3B5B4D3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#5 – Code walk through</a:t>
            </a:r>
          </a:p>
        </p:txBody>
      </p:sp>
    </p:spTree>
    <p:extLst>
      <p:ext uri="{BB962C8B-B14F-4D97-AF65-F5344CB8AC3E}">
        <p14:creationId xmlns:p14="http://schemas.microsoft.com/office/powerpoint/2010/main" val="38784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CF82-A297-4630-854A-D0E33196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Review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FAF9-5EB1-4AC4-B55E-9BCEDE02F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806070" cy="4351338"/>
          </a:xfrm>
        </p:spPr>
        <p:txBody>
          <a:bodyPr>
            <a:normAutofit/>
          </a:bodyPr>
          <a:lstStyle/>
          <a:p>
            <a:r>
              <a:rPr lang="en-US" dirty="0"/>
              <a:t>No matter how bad the code is…	</a:t>
            </a:r>
          </a:p>
          <a:p>
            <a:pPr lvl="1"/>
            <a:r>
              <a:rPr lang="en-US" dirty="0"/>
              <a:t>You will at some point write worse code</a:t>
            </a:r>
          </a:p>
          <a:p>
            <a:pPr lvl="1"/>
            <a:r>
              <a:rPr lang="en-US" dirty="0"/>
              <a:t>You will ship worse code! </a:t>
            </a:r>
          </a:p>
          <a:p>
            <a:pPr lvl="1"/>
            <a:r>
              <a:rPr lang="en-US" dirty="0"/>
              <a:t>Goal is not to insult developer, the code is it’s own entity talk about the code!</a:t>
            </a:r>
          </a:p>
          <a:p>
            <a:pPr lvl="1"/>
            <a:r>
              <a:rPr lang="en-US" dirty="0"/>
              <a:t>Use words like “I feel” and “I think”</a:t>
            </a:r>
          </a:p>
          <a:p>
            <a:pPr lvl="1"/>
            <a:r>
              <a:rPr lang="en-US" dirty="0"/>
              <a:t>Avoid words that imply fault,  “you” </a:t>
            </a:r>
          </a:p>
          <a:p>
            <a:pPr lvl="1"/>
            <a:r>
              <a:rPr lang="en-US" dirty="0"/>
              <a:t>Goal is to review code, not programmer! </a:t>
            </a:r>
          </a:p>
          <a:p>
            <a:pPr lvl="1"/>
            <a:r>
              <a:rPr lang="en-US" dirty="0"/>
              <a:t>You will often ask “What was the programmer thinking” </a:t>
            </a:r>
          </a:p>
          <a:p>
            <a:pPr lvl="2"/>
            <a:r>
              <a:rPr lang="en-US" dirty="0"/>
              <a:t>When you write code, make sure no one has to ask that…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F08B3-E1B9-433E-BEC5-AE57E786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71" y="242851"/>
            <a:ext cx="3472544" cy="3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6EC6-8DCF-4EAD-AC05-6DFA37A4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EC98C-8104-46BC-9173-E9A1EB27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2625" cy="4351338"/>
          </a:xfrm>
        </p:spPr>
        <p:txBody>
          <a:bodyPr/>
          <a:lstStyle/>
          <a:p>
            <a:r>
              <a:rPr lang="en-US" dirty="0"/>
              <a:t>One line at a time… </a:t>
            </a:r>
          </a:p>
          <a:p>
            <a:pPr lvl="1"/>
            <a:r>
              <a:rPr lang="en-US" dirty="0"/>
              <a:t>Figure out one line at a time and move from there…</a:t>
            </a:r>
          </a:p>
          <a:p>
            <a:r>
              <a:rPr lang="en-US" dirty="0"/>
              <a:t>If you are not smart enough to understand the code…</a:t>
            </a:r>
          </a:p>
          <a:p>
            <a:pPr lvl="1"/>
            <a:r>
              <a:rPr lang="en-US" dirty="0"/>
              <a:t>Than who is?</a:t>
            </a:r>
          </a:p>
          <a:p>
            <a:pPr lvl="1"/>
            <a:r>
              <a:rPr lang="en-US" dirty="0"/>
              <a:t>Most likely the author was not either.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A81E4-CBDD-43D8-84AC-F2D456B8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735" y="3119679"/>
            <a:ext cx="4752975" cy="35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8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1FBE-4169-4AE1-9537-1E0561AD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DD278-F94D-46BD-8D90-41DBF60E9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8824" cy="4351338"/>
          </a:xfrm>
        </p:spPr>
        <p:txBody>
          <a:bodyPr/>
          <a:lstStyle/>
          <a:p>
            <a:r>
              <a:rPr lang="en-US" dirty="0"/>
              <a:t>Lets open editor and look at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674E-0164-4268-BCB1-50DAD9AB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161" y="1353949"/>
            <a:ext cx="4848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4284-C4C3-453B-B57D-B6D2862A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758F-6B47-4C26-83EF-695E47CC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53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Writing code is like building a house. </a:t>
            </a:r>
          </a:p>
          <a:p>
            <a:pPr lvl="1"/>
            <a:r>
              <a:rPr lang="en-US" dirty="0"/>
              <a:t>You do not want to be on the roof when you realize the foundation is crumbling. </a:t>
            </a:r>
          </a:p>
          <a:p>
            <a:r>
              <a:rPr lang="en-US" dirty="0"/>
              <a:t>Architect the design. </a:t>
            </a:r>
          </a:p>
          <a:p>
            <a:pPr lvl="1"/>
            <a:r>
              <a:rPr lang="en-US" dirty="0"/>
              <a:t>Make a foundation where you can report errors. </a:t>
            </a:r>
          </a:p>
          <a:p>
            <a:pPr lvl="1"/>
            <a:r>
              <a:rPr lang="en-US" dirty="0"/>
              <a:t>Build on stable foundation</a:t>
            </a:r>
          </a:p>
          <a:p>
            <a:pPr lvl="1"/>
            <a:r>
              <a:rPr lang="en-US" dirty="0"/>
              <a:t>No matter how many coats of paint you add to the house, it will still crumble with a bad foundation.</a:t>
            </a:r>
          </a:p>
          <a:p>
            <a:r>
              <a:rPr lang="en-US" dirty="0"/>
              <a:t>Learn from others (the good and the bad)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D12D2-D5F4-433C-9CA5-09C6F23F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95" y="2187388"/>
            <a:ext cx="5495237" cy="40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2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3D84-1217-4032-B5AE-7EEEA31B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CA4F-35C1-4F8C-986B-D7E601EF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3577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Started with a $800 Caravan </a:t>
            </a:r>
          </a:p>
          <a:p>
            <a:r>
              <a:rPr lang="en-US" dirty="0"/>
              <a:t>Work done</a:t>
            </a:r>
          </a:p>
          <a:p>
            <a:pPr lvl="1"/>
            <a:r>
              <a:rPr lang="en-US" dirty="0"/>
              <a:t>V6 3.8L engine swap </a:t>
            </a:r>
          </a:p>
          <a:p>
            <a:pPr lvl="1"/>
            <a:r>
              <a:rPr lang="en-US" dirty="0"/>
              <a:t>New transmission</a:t>
            </a:r>
          </a:p>
          <a:p>
            <a:pPr lvl="1"/>
            <a:r>
              <a:rPr lang="en-US" dirty="0"/>
              <a:t>Power seats</a:t>
            </a:r>
          </a:p>
          <a:p>
            <a:pPr lvl="1"/>
            <a:r>
              <a:rPr lang="en-US" dirty="0"/>
              <a:t>Power windows</a:t>
            </a:r>
          </a:p>
          <a:p>
            <a:pPr lvl="1"/>
            <a:r>
              <a:rPr lang="en-US" dirty="0"/>
              <a:t>Tinted windows</a:t>
            </a:r>
          </a:p>
          <a:p>
            <a:r>
              <a:rPr lang="en-US" dirty="0"/>
              <a:t>Finished Product</a:t>
            </a:r>
          </a:p>
          <a:p>
            <a:pPr lvl="1"/>
            <a:r>
              <a:rPr lang="en-US" dirty="0"/>
              <a:t>$800 Caravan</a:t>
            </a:r>
          </a:p>
          <a:p>
            <a:r>
              <a:rPr lang="en-US" dirty="0"/>
              <a:t>Start with a quality foundation, more likely to have something of quality when done. 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60816-B2E0-40C4-BFD5-8C4B338A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75" y="847165"/>
            <a:ext cx="6028902" cy="28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156E-3D95-464E-BE05-8F179222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EE93-4C15-48C0-9912-DF4638D26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is Wrong</a:t>
            </a:r>
          </a:p>
          <a:p>
            <a:r>
              <a:rPr lang="en-US" dirty="0"/>
              <a:t>Cost of Code</a:t>
            </a:r>
          </a:p>
          <a:p>
            <a:r>
              <a:rPr lang="en-US" dirty="0"/>
              <a:t>What is good firmware</a:t>
            </a:r>
          </a:p>
          <a:p>
            <a:r>
              <a:rPr lang="en-US" dirty="0"/>
              <a:t>What is bad firmware</a:t>
            </a:r>
          </a:p>
          <a:p>
            <a:r>
              <a:rPr lang="en-US" dirty="0"/>
              <a:t>Firmware Review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31A12-4456-4AF0-8A11-D75117ED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19" y="2149474"/>
            <a:ext cx="5491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2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E68F-2A21-4D76-931D-28B925E1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is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7013-CE30-4834-AF2E-64CE916D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825625"/>
            <a:ext cx="5922335" cy="4351338"/>
          </a:xfrm>
        </p:spPr>
        <p:txBody>
          <a:bodyPr>
            <a:normAutofit/>
          </a:bodyPr>
          <a:lstStyle/>
          <a:p>
            <a:r>
              <a:rPr lang="en-US" dirty="0"/>
              <a:t>Hard problems are worth more points</a:t>
            </a:r>
          </a:p>
          <a:p>
            <a:pPr lvl="1"/>
            <a:r>
              <a:rPr lang="en-US" dirty="0"/>
              <a:t>Not always true in the real world, sometimes easy problems are worth most money. </a:t>
            </a:r>
          </a:p>
          <a:p>
            <a:r>
              <a:rPr lang="en-US" dirty="0"/>
              <a:t>Can not copy someone else’s work</a:t>
            </a:r>
          </a:p>
          <a:p>
            <a:pPr lvl="1"/>
            <a:r>
              <a:rPr lang="en-US" dirty="0"/>
              <a:t>Not true in the real world, it is often better to copy others (if license agreement allows)</a:t>
            </a:r>
          </a:p>
          <a:p>
            <a:r>
              <a:rPr lang="en-US" dirty="0"/>
              <a:t>Must do your own work</a:t>
            </a:r>
          </a:p>
          <a:p>
            <a:pPr lvl="1"/>
            <a:r>
              <a:rPr lang="en-US" dirty="0"/>
              <a:t>Not true, you are allowed to get help from friends, colleges,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D6769-A057-416A-8785-26018D13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64" y="1690688"/>
            <a:ext cx="5840478" cy="41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CD8D-913A-4E7F-991E-78D16FB1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C2F3-9659-48AB-94C9-262CFA89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poor metric in software is lines of code (LOC)</a:t>
            </a:r>
          </a:p>
          <a:p>
            <a:pPr lvl="1"/>
            <a:r>
              <a:rPr lang="en-US" dirty="0"/>
              <a:t>This is a poor metric but is a metric</a:t>
            </a:r>
          </a:p>
          <a:p>
            <a:r>
              <a:rPr lang="en-US" dirty="0"/>
              <a:t>Estimate is that code cost is around $20-$40 per LOC.</a:t>
            </a:r>
          </a:p>
          <a:p>
            <a:r>
              <a:rPr lang="en-US" dirty="0"/>
              <a:t>“The Space Shuttle code cost </a:t>
            </a:r>
            <a:r>
              <a:rPr lang="en-US" dirty="0">
                <a:hlinkClick r:id="rId2"/>
              </a:rPr>
              <a:t>$1000/LOC</a:t>
            </a:r>
            <a:r>
              <a:rPr lang="en-US" dirty="0"/>
              <a:t>. Now, this was the best code ever written, with but a </a:t>
            </a:r>
            <a:r>
              <a:rPr lang="en-US" dirty="0">
                <a:hlinkClick r:id="rId3"/>
              </a:rPr>
              <a:t>single bug</a:t>
            </a:r>
            <a:r>
              <a:rPr lang="en-US" dirty="0"/>
              <a:t> per 400,000 lines of code.”</a:t>
            </a:r>
          </a:p>
          <a:p>
            <a:r>
              <a:rPr lang="en-US" dirty="0"/>
              <a:t>Toyota has the coveted "most expensive code every written" award. Their engine control code caused the Feds to hit them with a $1.2 billion fine, which works out to over $1200/LOC, even before one includes the actual engineering.</a:t>
            </a:r>
          </a:p>
          <a:p>
            <a:pPr lvl="1"/>
            <a:r>
              <a:rPr lang="en-US" dirty="0"/>
              <a:t>Fine was actually for hiding the true causes of failures.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2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7868-7A42-46FD-B780-4F4977A5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Toyota Unintended Acceleration (UA)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C2D94-4BBC-4FE1-B27E-7C26207C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8812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/>
              <a:t> </a:t>
            </a:r>
            <a:r>
              <a:rPr lang="en-US" sz="1800" dirty="0">
                <a:hlinkClick r:id="rId2"/>
              </a:rPr>
              <a:t>https://www.edn.com/design/automotive/4423428/Toyota-s-killer-firmware--Bad-design-and-its-consequences</a:t>
            </a:r>
            <a:r>
              <a:rPr lang="en-US" sz="1800" dirty="0"/>
              <a:t> </a:t>
            </a:r>
            <a:r>
              <a:rPr lang="en-US" dirty="0"/>
              <a:t> </a:t>
            </a:r>
          </a:p>
          <a:p>
            <a:r>
              <a:rPr lang="en-US" dirty="0"/>
              <a:t>Toyota estimated 41% of stack used </a:t>
            </a:r>
          </a:p>
          <a:p>
            <a:pPr lvl="1"/>
            <a:r>
              <a:rPr lang="en-US" dirty="0"/>
              <a:t>Barr showed 94% used </a:t>
            </a:r>
          </a:p>
          <a:p>
            <a:r>
              <a:rPr lang="en-US" dirty="0"/>
              <a:t>Code had recursive calls which could kill stack</a:t>
            </a:r>
          </a:p>
          <a:p>
            <a:r>
              <a:rPr lang="en-US" dirty="0"/>
              <a:t>No memory protection</a:t>
            </a:r>
          </a:p>
          <a:p>
            <a:r>
              <a:rPr lang="en-US" dirty="0"/>
              <a:t>No run time stack measurement</a:t>
            </a:r>
          </a:p>
          <a:p>
            <a:r>
              <a:rPr lang="en-US" dirty="0"/>
              <a:t>A litany of other faults were found in the code, including buffer overflow, unsafe casting, and race conditions between tasks.</a:t>
            </a:r>
          </a:p>
          <a:p>
            <a:r>
              <a:rPr lang="en-US" dirty="0"/>
              <a:t>“It was also found that most RTOS error codes indicating problems with tasks were simply ignored – a definite MISRA-C violation.”</a:t>
            </a:r>
          </a:p>
          <a:p>
            <a:r>
              <a:rPr lang="en-US" dirty="0"/>
              <a:t>Watchdog not implemented correctly… </a:t>
            </a:r>
          </a:p>
          <a:p>
            <a:r>
              <a:rPr lang="en-US" dirty="0"/>
              <a:t>And you are on the road with cars that have code like this…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https://m.eet.com/media/1201063/Toyota_ECM.jpg">
            <a:extLst>
              <a:ext uri="{FF2B5EF4-FFF2-40B4-BE49-F238E27FC236}">
                <a16:creationId xmlns:a16="http://schemas.microsoft.com/office/drawing/2014/main" id="{E9EABED1-4E06-4A48-B197-F71ED895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40" y="1825625"/>
            <a:ext cx="5426891" cy="45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3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B427-818B-4056-BC1E-1BF0626F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Bad Firmware?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2673-98FD-4C2B-8421-3EB672AF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around the table…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A9EC9-9256-40F8-A59D-4DBA111C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73" y="2784617"/>
            <a:ext cx="5987488" cy="35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7ADC-EE65-418E-AE63-51DEDA7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49B1-1BD8-49A6-9492-0B345EBEF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So you ready to review code? </a:t>
            </a:r>
          </a:p>
          <a:p>
            <a:r>
              <a:rPr lang="en-US" dirty="0"/>
              <a:t>No you are not!</a:t>
            </a:r>
          </a:p>
          <a:p>
            <a:pPr lvl="1"/>
            <a:r>
              <a:rPr lang="en-US" dirty="0"/>
              <a:t>What are the requirements? </a:t>
            </a:r>
          </a:p>
          <a:p>
            <a:pPr lvl="1"/>
            <a:r>
              <a:rPr lang="en-US" dirty="0"/>
              <a:t>Where is the software manual?</a:t>
            </a:r>
          </a:p>
          <a:p>
            <a:pPr lvl="1"/>
            <a:r>
              <a:rPr lang="en-US" dirty="0"/>
              <a:t>What version of compiler and tools are used? </a:t>
            </a:r>
          </a:p>
          <a:p>
            <a:r>
              <a:rPr lang="en-US" dirty="0"/>
              <a:t>NASA had 30 volumes for their software specs</a:t>
            </a:r>
          </a:p>
          <a:p>
            <a:pPr lvl="1"/>
            <a:r>
              <a:rPr lang="en-US" dirty="0"/>
              <a:t>That is 40,000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76BED-86A3-43C7-88DB-82D2E746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365125"/>
            <a:ext cx="58293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A1D-2EFD-4908-B4AF-24E9A7E8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Firmware?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976E-AD38-41F2-AC32-9B2B6F78A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Operates per requirements?</a:t>
            </a:r>
          </a:p>
          <a:p>
            <a:r>
              <a:rPr lang="en-US" dirty="0"/>
              <a:t>Easy to understand? </a:t>
            </a:r>
          </a:p>
          <a:p>
            <a:r>
              <a:rPr lang="en-US" dirty="0"/>
              <a:t>Well documented? </a:t>
            </a:r>
          </a:p>
          <a:p>
            <a:r>
              <a:rPr lang="en-US" dirty="0"/>
              <a:t>Bug free?</a:t>
            </a:r>
          </a:p>
          <a:p>
            <a:r>
              <a:rPr lang="en-US" dirty="0"/>
              <a:t>Functions with no side effects?</a:t>
            </a:r>
          </a:p>
          <a:p>
            <a:pPr lvl="1"/>
            <a:r>
              <a:rPr lang="en-US" dirty="0"/>
              <a:t>Functions do one thing and one thing only…  </a:t>
            </a:r>
          </a:p>
          <a:p>
            <a:r>
              <a:rPr lang="en-US" dirty="0"/>
              <a:t>Others?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C84A7-A174-4234-BBCB-5A2EE3F3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528762"/>
            <a:ext cx="53149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C7A6-042E-48D6-B0C6-F4573D78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Review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423B-BBE0-4615-97CC-6370A6CF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55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you have requirements? </a:t>
            </a:r>
          </a:p>
          <a:p>
            <a:r>
              <a:rPr lang="en-US" dirty="0"/>
              <a:t>Does the firmware have documentation (compiler version,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Is firmware checked in?</a:t>
            </a:r>
          </a:p>
          <a:p>
            <a:pPr lvl="1"/>
            <a:r>
              <a:rPr lang="en-US" dirty="0"/>
              <a:t>If not, then recommend checking in first. </a:t>
            </a:r>
          </a:p>
          <a:p>
            <a:r>
              <a:rPr lang="en-US" dirty="0"/>
              <a:t>Does firmware track stack usage? </a:t>
            </a:r>
          </a:p>
          <a:p>
            <a:r>
              <a:rPr lang="en-US" dirty="0"/>
              <a:t>Does it use Heap? </a:t>
            </a:r>
          </a:p>
          <a:p>
            <a:r>
              <a:rPr lang="en-US" dirty="0"/>
              <a:t>Can code be reused? </a:t>
            </a:r>
          </a:p>
          <a:p>
            <a:r>
              <a:rPr lang="en-US" dirty="0"/>
              <a:t>Does it have bug tracking?</a:t>
            </a:r>
          </a:p>
          <a:p>
            <a:r>
              <a:rPr lang="en-US" dirty="0"/>
              <a:t>Global variables?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1C223-B915-4677-A76E-43D00864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605756"/>
            <a:ext cx="48387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1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485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Embedded </vt:lpstr>
      <vt:lpstr>Agenda</vt:lpstr>
      <vt:lpstr>School is wrong</vt:lpstr>
      <vt:lpstr>Cost of Code</vt:lpstr>
      <vt:lpstr>Toyota Unintended Acceleration (UA)</vt:lpstr>
      <vt:lpstr>What is Bad Firmware? </vt:lpstr>
      <vt:lpstr>Where to Start?</vt:lpstr>
      <vt:lpstr>What is Good Firmware?</vt:lpstr>
      <vt:lpstr>Firmware Review Process</vt:lpstr>
      <vt:lpstr>Firmware Review Process</vt:lpstr>
      <vt:lpstr>Understanding Code </vt:lpstr>
      <vt:lpstr>Code Walk Through</vt:lpstr>
      <vt:lpstr>Firmware</vt:lpstr>
      <vt:lpstr>Lessons To 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</dc:title>
  <dc:creator>Trampas Stern</dc:creator>
  <cp:lastModifiedBy>Trampas Stern</cp:lastModifiedBy>
  <cp:revision>23</cp:revision>
  <dcterms:created xsi:type="dcterms:W3CDTF">2019-11-09T16:41:13Z</dcterms:created>
  <dcterms:modified xsi:type="dcterms:W3CDTF">2019-11-10T17:32:47Z</dcterms:modified>
</cp:coreProperties>
</file>